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embeddedFontLst>
    <p:embeddedFont>
      <p:font typeface="A Noor" panose="00000400000000000000" pitchFamily="2" charset="-78"/>
      <p:regular r:id="rId14"/>
      <p:bold r:id="rId15"/>
    </p:embeddedFont>
    <p:embeddedFont>
      <p:font typeface="B Titr" panose="00000700000000000000" pitchFamily="2" charset="-78"/>
      <p:bold r:id="rId16"/>
    </p:embeddedFont>
    <p:embeddedFont>
      <p:font typeface="B Traffic" panose="00000400000000000000" pitchFamily="2" charset="-78"/>
      <p:regular r:id="rId17"/>
      <p:bold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6"/>
    <a:srgbClr val="100300"/>
    <a:srgbClr val="520903"/>
    <a:srgbClr val="600904"/>
    <a:srgbClr val="560903"/>
    <a:srgbClr val="5E0904"/>
    <a:srgbClr val="570903"/>
    <a:srgbClr val="3E0901"/>
    <a:srgbClr val="4C0000"/>
    <a:srgbClr val="5D0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2C-47EC-BD78-475A85F50D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2C-47EC-BD78-475A85F50D5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2C-47EC-BD78-475A85F50D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2C-47EC-BD78-475A85F50D5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2C-47EC-BD78-475A85F50D5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2C-47EC-BD78-475A85F50D5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2C-47EC-BD78-475A85F50D5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2C-47EC-BD78-475A85F50D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O+</c:v>
                </c:pt>
                <c:pt idx="1">
                  <c:v>O-</c:v>
                </c:pt>
                <c:pt idx="2">
                  <c:v>A+</c:v>
                </c:pt>
                <c:pt idx="3">
                  <c:v>A-</c:v>
                </c:pt>
                <c:pt idx="4">
                  <c:v>B+</c:v>
                </c:pt>
                <c:pt idx="5">
                  <c:v>B-</c:v>
                </c:pt>
                <c:pt idx="6">
                  <c:v>Ab+</c:v>
                </c:pt>
                <c:pt idx="7">
                  <c:v>Ab-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35</c:v>
                </c:pt>
                <c:pt idx="1">
                  <c:v>13</c:v>
                </c:pt>
                <c:pt idx="2">
                  <c:v>30</c:v>
                </c:pt>
                <c:pt idx="3">
                  <c:v>8</c:v>
                </c:pt>
                <c:pt idx="4">
                  <c:v>8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1-48A6-B91C-C27AB9010CE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4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19-414B-9B19-80AE14AB13EB}"/>
              </c:ext>
            </c:extLst>
          </c:dPt>
          <c:dPt>
            <c:idx val="1"/>
            <c:bubble3D val="0"/>
            <c:spPr>
              <a:solidFill>
                <a:schemeClr val="accent6">
                  <a:tint val="6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19-414B-9B19-80AE14AB13EB}"/>
              </c:ext>
            </c:extLst>
          </c:dPt>
          <c:dPt>
            <c:idx val="2"/>
            <c:bubble3D val="0"/>
            <c:spPr>
              <a:solidFill>
                <a:schemeClr val="accent6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E19-414B-9B19-80AE14AB13EB}"/>
              </c:ext>
            </c:extLst>
          </c:dPt>
          <c:dPt>
            <c:idx val="3"/>
            <c:bubble3D val="0"/>
            <c:spPr>
              <a:solidFill>
                <a:schemeClr val="accent6">
                  <a:tint val="9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E19-414B-9B19-80AE14AB13EB}"/>
              </c:ext>
            </c:extLst>
          </c:dPt>
          <c:dPt>
            <c:idx val="4"/>
            <c:bubble3D val="0"/>
            <c:spPr>
              <a:solidFill>
                <a:schemeClr val="accent6">
                  <a:shade val="9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E19-414B-9B19-80AE14AB13EB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8E19-414B-9B19-80AE14AB13EB}"/>
              </c:ext>
            </c:extLst>
          </c:dPt>
          <c:dPt>
            <c:idx val="6"/>
            <c:bubble3D val="0"/>
            <c:spPr>
              <a:solidFill>
                <a:schemeClr val="accent6">
                  <a:shade val="61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8E19-414B-9B19-80AE14AB13EB}"/>
              </c:ext>
            </c:extLst>
          </c:dPt>
          <c:dPt>
            <c:idx val="7"/>
            <c:bubble3D val="0"/>
            <c:spPr>
              <a:solidFill>
                <a:schemeClr val="accent6">
                  <a:shade val="4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8E19-414B-9B19-80AE14AB13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O+</c:v>
                </c:pt>
                <c:pt idx="1">
                  <c:v>O-</c:v>
                </c:pt>
                <c:pt idx="2">
                  <c:v>A+</c:v>
                </c:pt>
                <c:pt idx="3">
                  <c:v>A-</c:v>
                </c:pt>
                <c:pt idx="4">
                  <c:v>B+</c:v>
                </c:pt>
                <c:pt idx="5">
                  <c:v>B-</c:v>
                </c:pt>
                <c:pt idx="6">
                  <c:v>Ab+</c:v>
                </c:pt>
                <c:pt idx="7">
                  <c:v>Ab-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35</c:v>
                </c:pt>
                <c:pt idx="1">
                  <c:v>13</c:v>
                </c:pt>
                <c:pt idx="2">
                  <c:v>30</c:v>
                </c:pt>
                <c:pt idx="3">
                  <c:v>8</c:v>
                </c:pt>
                <c:pt idx="4">
                  <c:v>8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1-48A6-B91C-C27AB9010CE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ECC-9B5E-CD28-D760-04042143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0E2F3-71D2-C6CB-C94C-70B85CC21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CEF6-411B-5524-10DF-EDE3EEC0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AC322-4024-94DF-7385-17A479C6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2205-08CC-E25B-F33F-65393D73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B33B-43F6-4FC0-EA22-22F3E35D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4FC77-258F-7594-A595-AF2EFAE3F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A203-66FA-8608-B9BA-B51A361A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4035-FEB3-3164-DD72-2F525A83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9056-0008-0476-C14D-1D8220FB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8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06C87D-A1AC-376A-64C3-9C99C3FE1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24C95-B282-B3E5-CBC9-8580BD910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EB05C-7645-BCD1-2DB8-6CADDF17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39AF-1104-DF7F-0BC5-81D8BEA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DF0BD-1BCE-6832-7D7F-898BF23B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6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D310-3271-1776-2912-0A7B91E6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A819-7F13-0850-3F42-E9BAD673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CC1D3-E700-86EC-CF61-76C74123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2D649-6922-9368-1BB7-41AF4385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C6D-BC50-333B-D843-18EFFA98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F6AA-DABD-7250-C5C3-4D2205DF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F6D5E-1BFA-C1CD-A81E-89B7202A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7A13-C108-1E7F-8640-B657E2A5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29EB0-52C7-EB03-A13E-9C59D596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F14C-EFD4-22A0-8469-038BF1D8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6AD0-511A-B0EA-1E38-107DEC79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75F3-EFBA-2712-7A31-F8C90DA83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30C20-10B5-49B6-99EC-C9E975361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B1AE2-F964-173B-6533-7440E814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F3EB5-C895-1391-030D-86AD0CD6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2578A-B2CE-92EA-63E7-2711625B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8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25B1-B507-F09F-846F-707400A8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253B1-C7A9-1344-AE66-C47B47EF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D0A67-ACB5-5440-D564-486FFB1BE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E1F00-DF8E-3C24-37A1-E762D18BC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0807D-2234-7641-039D-4BAD5732D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B06A0-FC6F-A63D-E5AD-0ABDE0CB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23B4A-5A14-908C-E49C-4B431C11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F7FD3-C9CF-3510-66A4-01ED5F84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2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105E-DB9F-3062-C63B-DDD6B744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F6B89-1253-19C1-9F91-ED34863E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215C2-36BF-8CA3-3329-78E83F6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3AE20-8746-9FCF-6488-5588C7B4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1F5F4-F145-ADEC-D29D-C61152A1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1F081-3C6C-5F06-0B1B-2422EEAA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C28B-86EC-9441-34BE-4C4DF77C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0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8359-F3F7-CE98-C95A-048CB156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6AE0-B920-E7FF-A000-E15D904E3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536A0-F8C5-580E-F37E-362C0C3B4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3E3A8-604B-C0C4-CAC5-B070EC5A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F28F1-1077-3C47-2EB1-C2568BA4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396A-8C72-D384-947B-F6BFC8FA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B4BF-CD9E-BDD1-0431-F0B3036C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430CF-4BAF-FC1F-4A4C-EDBDC6E0A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11723-CB40-D356-12FB-C1C4DEDC1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FAB82-F8E0-B185-59A2-A1E87AAF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6F897-8748-FF0F-277B-687749AC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DC385-0936-9C1E-3B62-A61600E2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B55B2-F48B-B778-6451-74AC9583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1BC88-E748-897C-ED23-5F123129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AA572-FA8A-5B44-7EC6-3F903F0A1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3B4B2-20A6-41B4-89D5-F4144245CA7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B803-5547-1E7A-1388-2477B0D25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C459-EA67-7432-38E8-78C13E070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40736-AC44-4D00-8EBA-EC20325C0B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3FEDF-28CE-F85B-2796-B45E44D0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B9180-9934-F899-C264-4BC1D57CA257}"/>
              </a:ext>
            </a:extLst>
          </p:cNvPr>
          <p:cNvSpPr txBox="1"/>
          <p:nvPr/>
        </p:nvSpPr>
        <p:spPr>
          <a:xfrm>
            <a:off x="2698955" y="3991897"/>
            <a:ext cx="6794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accent2">
                    <a:lumMod val="20000"/>
                    <a:lumOff val="80000"/>
                  </a:schemeClr>
                </a:solidFill>
                <a:cs typeface="A Noor" panose="00000400000000000000" pitchFamily="2" charset="-78"/>
              </a:rPr>
              <a:t>گروه 3</a:t>
            </a:r>
          </a:p>
          <a:p>
            <a:pPr algn="r" rtl="1"/>
            <a:r>
              <a:rPr lang="fa-IR" sz="2000" dirty="0">
                <a:solidFill>
                  <a:schemeClr val="accent2">
                    <a:lumMod val="20000"/>
                    <a:lumOff val="80000"/>
                  </a:schemeClr>
                </a:solidFill>
                <a:cs typeface="A Noor" panose="00000400000000000000" pitchFamily="2" charset="-78"/>
              </a:rPr>
              <a:t>سپهر حکمت راد – شهریار راه بانی – بنیامین زائری دوست - محمدرضا خرمی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5733EA-1076-A8FD-3945-9B165C3B6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آزمایش تعیین گروه خونی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9CB8C8-3B7B-6C66-932F-DB9E788829A8}"/>
              </a:ext>
            </a:extLst>
          </p:cNvPr>
          <p:cNvGrpSpPr/>
          <p:nvPr/>
        </p:nvGrpSpPr>
        <p:grpSpPr>
          <a:xfrm>
            <a:off x="-4333431" y="6950613"/>
            <a:ext cx="5385159" cy="3615497"/>
            <a:chOff x="976312" y="2677148"/>
            <a:chExt cx="5385159" cy="361549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FEF626-519A-F184-2DA3-0DB002BBBBC8}"/>
                </a:ext>
              </a:extLst>
            </p:cNvPr>
            <p:cNvSpPr/>
            <p:nvPr/>
          </p:nvSpPr>
          <p:spPr>
            <a:xfrm>
              <a:off x="976312" y="2677148"/>
              <a:ext cx="5385159" cy="36154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56EE2E1-51CB-2F27-D77B-36CC7D9A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823" y="2939381"/>
              <a:ext cx="4802136" cy="309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7609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EDFF"/>
            </a:gs>
            <a:gs pos="100000">
              <a:srgbClr val="FEE3B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BA56EBF-474C-55CC-72ED-E3A98888091C}"/>
              </a:ext>
            </a:extLst>
          </p:cNvPr>
          <p:cNvGrpSpPr/>
          <p:nvPr/>
        </p:nvGrpSpPr>
        <p:grpSpPr>
          <a:xfrm>
            <a:off x="789540" y="138588"/>
            <a:ext cx="3831622" cy="1503400"/>
            <a:chOff x="150442" y="138588"/>
            <a:chExt cx="3831622" cy="1503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514D9-2646-AEA8-95ED-70671E7C5BB5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F9B888-4142-CF12-D25B-4E047B29AA9E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FDB4CF-5890-39B2-348B-D4426438EA5B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9B652B-A164-B9EC-0D12-0D6436F47002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D8AE64-200C-C2BF-283C-D1C7D52B3EA2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BC7AF2-460A-044E-A3BB-50688B6945A3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97654F-B3B3-0299-D13D-6857A3AA01F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52C772-49C8-2502-DDAE-A144854B5E37}"/>
                </a:ext>
              </a:extLst>
            </p:cNvPr>
            <p:cNvSpPr txBox="1"/>
            <p:nvPr/>
          </p:nvSpPr>
          <p:spPr>
            <a:xfrm>
              <a:off x="150442" y="718617"/>
              <a:ext cx="425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A-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90EE53-6A58-D02C-1579-8B98585D991A}"/>
              </a:ext>
            </a:extLst>
          </p:cNvPr>
          <p:cNvGrpSpPr/>
          <p:nvPr/>
        </p:nvGrpSpPr>
        <p:grpSpPr>
          <a:xfrm>
            <a:off x="779708" y="1741246"/>
            <a:ext cx="3831622" cy="1503400"/>
            <a:chOff x="150442" y="138588"/>
            <a:chExt cx="3831622" cy="15034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23F1A8E-F409-8128-18AF-3865C0F1CDA7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FA9FE0-38F4-5CDF-B97C-8ECC0E2EFC5F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C12D90-7123-981B-BC64-E96CA5805992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75CD0E-5C60-0DF9-9CDA-68FEF4F6FFA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7A1C9D5-66D6-4BCB-8CCD-E2D4686AF78F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743807A-5779-0300-4126-C5A2DE56B4D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75533B0-78BA-C41F-7BE7-11C0E2694632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672340-33B1-FBC3-8865-9930E4F6C82E}"/>
                </a:ext>
              </a:extLst>
            </p:cNvPr>
            <p:cNvSpPr txBox="1"/>
            <p:nvPr/>
          </p:nvSpPr>
          <p:spPr>
            <a:xfrm>
              <a:off x="150442" y="718617"/>
              <a:ext cx="44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A+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383B58-BEB7-8E6A-33A4-314C70EF9624}"/>
              </a:ext>
            </a:extLst>
          </p:cNvPr>
          <p:cNvGrpSpPr/>
          <p:nvPr/>
        </p:nvGrpSpPr>
        <p:grpSpPr>
          <a:xfrm>
            <a:off x="789540" y="3429000"/>
            <a:ext cx="3831622" cy="1503400"/>
            <a:chOff x="150442" y="138588"/>
            <a:chExt cx="3831622" cy="1503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A9CDD5B-97F2-3000-5292-1996388B655C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B602AD-032F-0F8B-A86F-DB064A0B1487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A0A6B5-FF5B-2392-9BFA-7CE83C4365A5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5838CD-EB78-2F93-D95C-ADCBB80E8E89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E11562-1BD5-7E57-2F66-7B3FD7D83F51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DBB8CC-0A3F-900A-3FB2-7B2B98EB062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859DA56-3C4E-5199-FDE1-BFE5050EC1F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FA3724-7948-D257-5AE2-C5490F4B24B8}"/>
                </a:ext>
              </a:extLst>
            </p:cNvPr>
            <p:cNvSpPr txBox="1"/>
            <p:nvPr/>
          </p:nvSpPr>
          <p:spPr>
            <a:xfrm>
              <a:off x="150442" y="718617"/>
              <a:ext cx="425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B-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63C244D-CD61-91F7-C724-2F3F7A59AC0F}"/>
              </a:ext>
            </a:extLst>
          </p:cNvPr>
          <p:cNvGrpSpPr/>
          <p:nvPr/>
        </p:nvGrpSpPr>
        <p:grpSpPr>
          <a:xfrm>
            <a:off x="789540" y="5203016"/>
            <a:ext cx="3831622" cy="1503400"/>
            <a:chOff x="150442" y="138588"/>
            <a:chExt cx="3831622" cy="15034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F04CE2-4979-F651-094E-E0A603A63102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6C4B6F-751C-68EF-44F4-D0D327E17A81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2DA9B5-3042-3AEE-999E-1CF5C2B1DF28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B72693-F769-9996-62F4-1135C4E0CFF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C7DC55-C2F3-1428-FB66-70272CB3B645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AE3E779-91D5-7E8D-FDB9-343FCF420D0F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6D3B39C-FFA6-AD3A-F549-C95E5B4AE8A0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43AFF03-EA57-8150-7902-FF65F4C18825}"/>
                </a:ext>
              </a:extLst>
            </p:cNvPr>
            <p:cNvSpPr txBox="1"/>
            <p:nvPr/>
          </p:nvSpPr>
          <p:spPr>
            <a:xfrm>
              <a:off x="150442" y="718617"/>
              <a:ext cx="54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B+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FF6D58A-0D03-9F14-46B6-0E0A7FF262AC}"/>
              </a:ext>
            </a:extLst>
          </p:cNvPr>
          <p:cNvGrpSpPr/>
          <p:nvPr/>
        </p:nvGrpSpPr>
        <p:grpSpPr>
          <a:xfrm>
            <a:off x="7189819" y="138588"/>
            <a:ext cx="3876387" cy="1503400"/>
            <a:chOff x="105677" y="138588"/>
            <a:chExt cx="3876387" cy="15034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45B21A-3004-3259-A0B6-5DF7DC3DD62C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FFBE66C-125F-ED06-23A2-89B092946BB0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3A60E32-9379-6232-44D7-A2490CA301C3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56C37B-07AC-CA3D-F70B-E3D2B66D6159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47F13F-026F-535B-97E7-F0E573F632A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011D1C4-C015-54B0-5B78-EB30CF81D35C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F6AA414-34EA-7F50-9AA6-825751290F65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447F36-D50E-EB59-6E07-F75382C21ED6}"/>
                </a:ext>
              </a:extLst>
            </p:cNvPr>
            <p:cNvSpPr txBox="1"/>
            <p:nvPr/>
          </p:nvSpPr>
          <p:spPr>
            <a:xfrm>
              <a:off x="105677" y="718617"/>
              <a:ext cx="594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AB-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8917FA-16D7-675A-7541-852D6D67AF1A}"/>
              </a:ext>
            </a:extLst>
          </p:cNvPr>
          <p:cNvGrpSpPr/>
          <p:nvPr/>
        </p:nvGrpSpPr>
        <p:grpSpPr>
          <a:xfrm>
            <a:off x="7140659" y="1741246"/>
            <a:ext cx="3915715" cy="1503400"/>
            <a:chOff x="66349" y="138588"/>
            <a:chExt cx="3915715" cy="1503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B47D8D8-600F-4138-C257-26E06FFBB40F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829087-3CE7-A074-A60D-BF6C09BE370F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8A28767-AA20-112D-8C81-6BFD35F52DDE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7DA2735-CA48-43CE-0D56-FF7FCECB8ACC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F30413-14BE-145C-344C-0FB2883145E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5EA87A4-AC05-F542-1068-F9D9A03381FB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B6FDC3E-5FD0-D0BD-142B-62FB0EF46ED9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91109B3-B8A6-F16A-252C-77FA7F832B13}"/>
                </a:ext>
              </a:extLst>
            </p:cNvPr>
            <p:cNvSpPr txBox="1"/>
            <p:nvPr/>
          </p:nvSpPr>
          <p:spPr>
            <a:xfrm>
              <a:off x="66349" y="718617"/>
              <a:ext cx="594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E017C53-AC77-2A45-D9BE-6CDC3B5341A1}"/>
              </a:ext>
            </a:extLst>
          </p:cNvPr>
          <p:cNvGrpSpPr/>
          <p:nvPr/>
        </p:nvGrpSpPr>
        <p:grpSpPr>
          <a:xfrm>
            <a:off x="7189820" y="3429000"/>
            <a:ext cx="3876386" cy="1503400"/>
            <a:chOff x="105678" y="138588"/>
            <a:chExt cx="3876386" cy="15034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DBC18F-6B87-1C64-980B-C54DD784C8D2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2A38FA9-C44A-9D1F-D47C-3B43E9046FE4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AC5654-0873-C83B-7DB5-6B410F7494BF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339C419-5FD2-1DF6-E94D-B6BB723CA901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1DADDD8-C83E-09F7-3581-D6F04370E21B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CCB396-3957-C84F-C45D-521C7336148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05AC3FB-2285-2522-DD93-BC7781303A91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DC545F-DBAC-0721-4B70-022A33D0D113}"/>
                </a:ext>
              </a:extLst>
            </p:cNvPr>
            <p:cNvSpPr txBox="1"/>
            <p:nvPr/>
          </p:nvSpPr>
          <p:spPr>
            <a:xfrm>
              <a:off x="105678" y="718617"/>
              <a:ext cx="46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O-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AF8473B-048C-C864-F3C3-6E33BDAEA882}"/>
              </a:ext>
            </a:extLst>
          </p:cNvPr>
          <p:cNvGrpSpPr/>
          <p:nvPr/>
        </p:nvGrpSpPr>
        <p:grpSpPr>
          <a:xfrm>
            <a:off x="7234584" y="5203016"/>
            <a:ext cx="3831622" cy="1503400"/>
            <a:chOff x="150442" y="138588"/>
            <a:chExt cx="3831622" cy="15034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BA19A5C-B239-F00B-F15B-EC0B733B9D4B}"/>
                </a:ext>
              </a:extLst>
            </p:cNvPr>
            <p:cNvSpPr/>
            <p:nvPr/>
          </p:nvSpPr>
          <p:spPr>
            <a:xfrm>
              <a:off x="1934711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A953FF8-4322-6397-77F1-6A858DCBB9E9}"/>
                </a:ext>
              </a:extLst>
            </p:cNvPr>
            <p:cNvSpPr txBox="1"/>
            <p:nvPr/>
          </p:nvSpPr>
          <p:spPr>
            <a:xfrm>
              <a:off x="781555" y="401837"/>
              <a:ext cx="80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8A1182A-9B93-81A3-C07B-47B477C2D3A9}"/>
                </a:ext>
              </a:extLst>
            </p:cNvPr>
            <p:cNvSpPr txBox="1"/>
            <p:nvPr/>
          </p:nvSpPr>
          <p:spPr>
            <a:xfrm>
              <a:off x="1831275" y="401598"/>
              <a:ext cx="80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Anti-B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F4BD2BB-68FC-055B-CC8A-0B5B77819206}"/>
                </a:ext>
              </a:extLst>
            </p:cNvPr>
            <p:cNvSpPr txBox="1"/>
            <p:nvPr/>
          </p:nvSpPr>
          <p:spPr>
            <a:xfrm>
              <a:off x="2918818" y="401598"/>
              <a:ext cx="8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Anti-D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2CF409-D75B-05AC-EFC2-E36142F89EEF}"/>
                </a:ext>
              </a:extLst>
            </p:cNvPr>
            <p:cNvSpPr/>
            <p:nvPr/>
          </p:nvSpPr>
          <p:spPr>
            <a:xfrm>
              <a:off x="3061816" y="903284"/>
              <a:ext cx="594241" cy="600246"/>
            </a:xfrm>
            <a:prstGeom prst="ellipse">
              <a:avLst/>
            </a:prstGeom>
            <a:pattFill prst="pct30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69A4F65-7002-D1D7-8AEA-42751A74D480}"/>
                </a:ext>
              </a:extLst>
            </p:cNvPr>
            <p:cNvSpPr/>
            <p:nvPr/>
          </p:nvSpPr>
          <p:spPr>
            <a:xfrm>
              <a:off x="882929" y="903283"/>
              <a:ext cx="594241" cy="600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AEB1F94-43AE-259D-2AED-43088D399B69}"/>
                </a:ext>
              </a:extLst>
            </p:cNvPr>
            <p:cNvSpPr/>
            <p:nvPr/>
          </p:nvSpPr>
          <p:spPr>
            <a:xfrm>
              <a:off x="589935" y="138588"/>
              <a:ext cx="3392129" cy="1503400"/>
            </a:xfrm>
            <a:prstGeom prst="roundRect">
              <a:avLst>
                <a:gd name="adj" fmla="val 11765"/>
              </a:avLst>
            </a:prstGeom>
            <a:noFill/>
            <a:ln w="38100">
              <a:solidFill>
                <a:srgbClr val="6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1576A2-1643-A6CE-5D30-C5E1474039F2}"/>
                </a:ext>
              </a:extLst>
            </p:cNvPr>
            <p:cNvSpPr txBox="1"/>
            <p:nvPr/>
          </p:nvSpPr>
          <p:spPr>
            <a:xfrm>
              <a:off x="150442" y="718617"/>
              <a:ext cx="54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575329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7EFF-1114-F7EC-696C-17E9B8B9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B584-C64D-4A00-5F09-62F437C0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D0638-CBA9-58E2-6CC9-6733B247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58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1003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BBA3E-0F7F-FEC7-5D1C-328479F2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D8F14-C0E7-AADE-1BCD-24C813C364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E0E83-53BB-DED8-688D-FD26D9893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9949"/>
            <a:ext cx="9144000" cy="2387600"/>
          </a:xfrm>
          <a:custGeom>
            <a:avLst/>
            <a:gdLst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9144000 w 9144000"/>
              <a:gd name="connsiteY4" fmla="*/ 1989659 h 2387600"/>
              <a:gd name="connsiteX5" fmla="*/ 8746059 w 9144000"/>
              <a:gd name="connsiteY5" fmla="*/ 238760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746059 w 9144000"/>
              <a:gd name="connsiteY5" fmla="*/ 238760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397941 w 9144000"/>
              <a:gd name="connsiteY6" fmla="*/ 2387600 h 2387600"/>
              <a:gd name="connsiteX7" fmla="*/ 0 w 9144000"/>
              <a:gd name="connsiteY7" fmla="*/ 1989659 h 2387600"/>
              <a:gd name="connsiteX8" fmla="*/ 0 w 9144000"/>
              <a:gd name="connsiteY8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397941 w 9144000"/>
              <a:gd name="connsiteY7" fmla="*/ 2387600 h 2387600"/>
              <a:gd name="connsiteX8" fmla="*/ 0 w 9144000"/>
              <a:gd name="connsiteY8" fmla="*/ 1989659 h 2387600"/>
              <a:gd name="connsiteX9" fmla="*/ 0 w 9144000"/>
              <a:gd name="connsiteY9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7863840 w 9144000"/>
              <a:gd name="connsiteY7" fmla="*/ 2129011 h 2387600"/>
              <a:gd name="connsiteX8" fmla="*/ 397941 w 9144000"/>
              <a:gd name="connsiteY8" fmla="*/ 2387600 h 2387600"/>
              <a:gd name="connsiteX9" fmla="*/ 0 w 9144000"/>
              <a:gd name="connsiteY9" fmla="*/ 1989659 h 2387600"/>
              <a:gd name="connsiteX10" fmla="*/ 0 w 9144000"/>
              <a:gd name="connsiteY10" fmla="*/ 397941 h 2387600"/>
              <a:gd name="connsiteX0" fmla="*/ 0 w 9144000"/>
              <a:gd name="connsiteY0" fmla="*/ 397941 h 2387600"/>
              <a:gd name="connsiteX1" fmla="*/ 397941 w 9144000"/>
              <a:gd name="connsiteY1" fmla="*/ 0 h 2387600"/>
              <a:gd name="connsiteX2" fmla="*/ 8746059 w 9144000"/>
              <a:gd name="connsiteY2" fmla="*/ 0 h 2387600"/>
              <a:gd name="connsiteX3" fmla="*/ 9144000 w 9144000"/>
              <a:gd name="connsiteY3" fmla="*/ 397941 h 2387600"/>
              <a:gd name="connsiteX4" fmla="*/ 8407400 w 9144000"/>
              <a:gd name="connsiteY4" fmla="*/ 1964259 h 2387600"/>
              <a:gd name="connsiteX5" fmla="*/ 8304099 w 9144000"/>
              <a:gd name="connsiteY5" fmla="*/ 1965960 h 2387600"/>
              <a:gd name="connsiteX6" fmla="*/ 8061960 w 9144000"/>
              <a:gd name="connsiteY6" fmla="*/ 2032491 h 2387600"/>
              <a:gd name="connsiteX7" fmla="*/ 7863840 w 9144000"/>
              <a:gd name="connsiteY7" fmla="*/ 2129011 h 2387600"/>
              <a:gd name="connsiteX8" fmla="*/ 7614920 w 9144000"/>
              <a:gd name="connsiteY8" fmla="*/ 2271251 h 2387600"/>
              <a:gd name="connsiteX9" fmla="*/ 397941 w 9144000"/>
              <a:gd name="connsiteY9" fmla="*/ 2387600 h 2387600"/>
              <a:gd name="connsiteX10" fmla="*/ 0 w 9144000"/>
              <a:gd name="connsiteY10" fmla="*/ 1989659 h 2387600"/>
              <a:gd name="connsiteX11" fmla="*/ 0 w 9144000"/>
              <a:gd name="connsiteY11" fmla="*/ 397941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2387600">
                <a:moveTo>
                  <a:pt x="0" y="397941"/>
                </a:moveTo>
                <a:cubicBezTo>
                  <a:pt x="0" y="178164"/>
                  <a:pt x="178164" y="0"/>
                  <a:pt x="397941" y="0"/>
                </a:cubicBezTo>
                <a:lnTo>
                  <a:pt x="8746059" y="0"/>
                </a:lnTo>
                <a:cubicBezTo>
                  <a:pt x="8965836" y="0"/>
                  <a:pt x="9144000" y="178164"/>
                  <a:pt x="9144000" y="397941"/>
                </a:cubicBezTo>
                <a:cubicBezTo>
                  <a:pt x="9144000" y="928514"/>
                  <a:pt x="8407400" y="1433686"/>
                  <a:pt x="8407400" y="1964259"/>
                </a:cubicBezTo>
                <a:cubicBezTo>
                  <a:pt x="8407400" y="2184036"/>
                  <a:pt x="8523876" y="1965960"/>
                  <a:pt x="8304099" y="1965960"/>
                </a:cubicBezTo>
                <a:cubicBezTo>
                  <a:pt x="8243706" y="1966124"/>
                  <a:pt x="8122353" y="2032327"/>
                  <a:pt x="8061960" y="2032491"/>
                </a:cubicBezTo>
                <a:cubicBezTo>
                  <a:pt x="8029787" y="2032491"/>
                  <a:pt x="7896013" y="2129011"/>
                  <a:pt x="7863840" y="2129011"/>
                </a:cubicBezTo>
                <a:cubicBezTo>
                  <a:pt x="7794413" y="2129011"/>
                  <a:pt x="7684347" y="2271251"/>
                  <a:pt x="7614920" y="2271251"/>
                </a:cubicBezTo>
                <a:lnTo>
                  <a:pt x="397941" y="2387600"/>
                </a:lnTo>
                <a:cubicBezTo>
                  <a:pt x="178164" y="2387600"/>
                  <a:pt x="0" y="2209436"/>
                  <a:pt x="0" y="1989659"/>
                </a:cubicBezTo>
                <a:lnTo>
                  <a:pt x="0" y="397941"/>
                </a:lnTo>
                <a:close/>
              </a:path>
            </a:pathLst>
          </a:custGeom>
        </p:spPr>
        <p:txBody>
          <a:bodyPr>
            <a:normAutofit/>
          </a:bodyPr>
          <a:lstStyle/>
          <a:p>
            <a:pPr rtl="1"/>
            <a:r>
              <a:rPr lang="fa-IR" sz="6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پایان</a:t>
            </a:r>
            <a:endParaRPr lang="en-US" sz="6600" dirty="0">
              <a:solidFill>
                <a:schemeClr val="accent2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4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3A33B-1C58-6415-B3B5-58BF6D5E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4C022-C2ED-555F-025C-0E6F883C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08E89B-4EF8-0AF2-AC58-80F3F7283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1069"/>
          </a:xfrm>
        </p:spPr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وجود گروه های خونی مختلف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1410A-5406-7669-06DE-FABA7196CA63}"/>
              </a:ext>
            </a:extLst>
          </p:cNvPr>
          <p:cNvGrpSpPr/>
          <p:nvPr/>
        </p:nvGrpSpPr>
        <p:grpSpPr>
          <a:xfrm>
            <a:off x="5964723" y="2637819"/>
            <a:ext cx="5385159" cy="3615497"/>
            <a:chOff x="976312" y="2677148"/>
            <a:chExt cx="5385159" cy="36154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93BB8FE-D52D-58C9-4398-F7D07CD1116D}"/>
                </a:ext>
              </a:extLst>
            </p:cNvPr>
            <p:cNvSpPr/>
            <p:nvPr/>
          </p:nvSpPr>
          <p:spPr>
            <a:xfrm>
              <a:off x="976312" y="2677148"/>
              <a:ext cx="5385159" cy="36154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B992FDB-2F4D-E83C-8757-EC4F8833D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823" y="2939381"/>
              <a:ext cx="4802136" cy="309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5D523EE-DDDC-35A2-BA35-A7F52D2E2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739150"/>
              </p:ext>
            </p:extLst>
          </p:nvPr>
        </p:nvGraphicFramePr>
        <p:xfrm>
          <a:off x="714478" y="2752916"/>
          <a:ext cx="4673600" cy="3385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475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chemeClr val="tx1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050E1-1858-C79B-E2A3-7FBF0388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66745-87AB-A6DC-0927-9ACA94A1F1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0774" y="-536043"/>
            <a:ext cx="11080955" cy="79090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3E8DC2-967D-8F4E-7764-2544E5B51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1069"/>
          </a:xfrm>
        </p:spPr>
        <p:txBody>
          <a:bodyPr/>
          <a:lstStyle/>
          <a:p>
            <a:r>
              <a:rPr lang="fa-IR" dirty="0">
                <a:solidFill>
                  <a:srgbClr val="FBE3D6"/>
                </a:solidFill>
                <a:cs typeface="B Titr" panose="00000700000000000000" pitchFamily="2" charset="-78"/>
              </a:rPr>
              <a:t>وجود گروه های خونی مختلف</a:t>
            </a:r>
            <a:endParaRPr lang="en-US" dirty="0">
              <a:solidFill>
                <a:srgbClr val="FBE3D6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AD3FED3-C291-FB2E-A2BD-EAA99200E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694166"/>
              </p:ext>
            </p:extLst>
          </p:nvPr>
        </p:nvGraphicFramePr>
        <p:xfrm>
          <a:off x="2653071" y="1995948"/>
          <a:ext cx="6885858" cy="4862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03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868214-2D55-7E14-A47A-11FFA0E08FBB}"/>
              </a:ext>
            </a:extLst>
          </p:cNvPr>
          <p:cNvSpPr/>
          <p:nvPr/>
        </p:nvSpPr>
        <p:spPr>
          <a:xfrm>
            <a:off x="8274689" y="4400961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204566-7EDA-6F2D-068F-7B002E70A49A}"/>
              </a:ext>
            </a:extLst>
          </p:cNvPr>
          <p:cNvSpPr/>
          <p:nvPr/>
        </p:nvSpPr>
        <p:spPr>
          <a:xfrm>
            <a:off x="4508090" y="4394713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EF7ADB-5FD1-0280-B6A0-5CE74FFF4A27}"/>
              </a:ext>
            </a:extLst>
          </p:cNvPr>
          <p:cNvSpPr/>
          <p:nvPr/>
        </p:nvSpPr>
        <p:spPr>
          <a:xfrm>
            <a:off x="741492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8EDC8-369E-1960-821C-BC390E28C6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7963" y="4900719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8BACD-BFA5-C28E-A92B-4805D23B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62440-2660-BCC8-349C-643F40ECE7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7963" y="2932422"/>
            <a:ext cx="2611795" cy="146853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675FD-A8B2-AD61-8841-F39BAF5E7C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7962" y="843017"/>
            <a:ext cx="2610735" cy="146853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0F0675-5ADE-3B2B-617E-B3EFD92404FA}"/>
              </a:ext>
            </a:extLst>
          </p:cNvPr>
          <p:cNvSpPr/>
          <p:nvPr/>
        </p:nvSpPr>
        <p:spPr>
          <a:xfrm>
            <a:off x="9016181" y="181981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3711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7E53E-A250-0B4E-7532-4C7D64984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1C1714-DB21-3EB3-6EA1-9A600BBE2BC8}"/>
              </a:ext>
            </a:extLst>
          </p:cNvPr>
          <p:cNvSpPr/>
          <p:nvPr/>
        </p:nvSpPr>
        <p:spPr>
          <a:xfrm>
            <a:off x="8274689" y="4400961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A7FB5B-62B2-8C25-449D-964CAF56D017}"/>
              </a:ext>
            </a:extLst>
          </p:cNvPr>
          <p:cNvSpPr/>
          <p:nvPr/>
        </p:nvSpPr>
        <p:spPr>
          <a:xfrm>
            <a:off x="4508090" y="4394713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19B398-1627-2458-D136-3D3A15242CB8}"/>
              </a:ext>
            </a:extLst>
          </p:cNvPr>
          <p:cNvSpPr/>
          <p:nvPr/>
        </p:nvSpPr>
        <p:spPr>
          <a:xfrm>
            <a:off x="741492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B7B3E-153B-8394-2CFD-48DCAC1A98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7423" y="5670131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624BC-A6B3-9F61-2BE9-29653C0E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B6D62-FDB9-E061-D1B2-C6B82B83C3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7423" y="-195409"/>
            <a:ext cx="2611795" cy="146853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F66F8-5892-8935-5295-F130D4D9DF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72" y="1421921"/>
            <a:ext cx="5525875" cy="31083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DA105C-F65A-DDD1-A8CE-63E82A59418C}"/>
              </a:ext>
            </a:extLst>
          </p:cNvPr>
          <p:cNvSpPr/>
          <p:nvPr/>
        </p:nvSpPr>
        <p:spPr>
          <a:xfrm>
            <a:off x="7998541" y="1839479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A2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528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B3708-B0C0-3D8D-8462-214AC0C0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8B457A-6C4C-BF8C-9BE4-A8A786710B71}"/>
              </a:ext>
            </a:extLst>
          </p:cNvPr>
          <p:cNvSpPr/>
          <p:nvPr/>
        </p:nvSpPr>
        <p:spPr>
          <a:xfrm>
            <a:off x="8270523" y="169350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B877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736170-A4DF-A0F2-3459-F18820E71D4D}"/>
              </a:ext>
            </a:extLst>
          </p:cNvPr>
          <p:cNvSpPr/>
          <p:nvPr/>
        </p:nvSpPr>
        <p:spPr>
          <a:xfrm>
            <a:off x="8177981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91A29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35042B-2453-A280-669D-3643E85358D1}"/>
              </a:ext>
            </a:extLst>
          </p:cNvPr>
          <p:cNvSpPr/>
          <p:nvPr/>
        </p:nvSpPr>
        <p:spPr>
          <a:xfrm>
            <a:off x="4193460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CA2D4-4422-114C-E140-6FACFA4E54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2536" y="-130429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BA9C0-2338-1C58-6C7E-142BDB76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84D4D0-E729-12FB-9A59-292BB6C98E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620" y="1338110"/>
            <a:ext cx="5221680" cy="29360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ED9139-AC46-C905-46A0-21B9B939295C}"/>
              </a:ext>
            </a:extLst>
          </p:cNvPr>
          <p:cNvSpPr/>
          <p:nvPr/>
        </p:nvSpPr>
        <p:spPr>
          <a:xfrm>
            <a:off x="613290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B934D-02EB-D70A-61B6-00B558D19F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2538" y="5576299"/>
            <a:ext cx="2610738" cy="14685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02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18EA4-F979-2F2D-91D0-C673A0D7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6E9CA9-1473-8F57-0E7E-6F060D10F0CF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D6138-5A13-783A-B4B9-5F0607352728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338565-689B-37AD-E39F-9C89D4FB52EF}"/>
              </a:ext>
            </a:extLst>
          </p:cNvPr>
          <p:cNvSpPr/>
          <p:nvPr/>
        </p:nvSpPr>
        <p:spPr>
          <a:xfrm>
            <a:off x="452505" y="4404157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25EFC6-B9CF-6763-7A3B-E1AB21075333}"/>
              </a:ext>
            </a:extLst>
          </p:cNvPr>
          <p:cNvSpPr/>
          <p:nvPr/>
        </p:nvSpPr>
        <p:spPr>
          <a:xfrm>
            <a:off x="7962524" y="1690688"/>
            <a:ext cx="3175819" cy="2225214"/>
          </a:xfrm>
          <a:prstGeom prst="roundRect">
            <a:avLst>
              <a:gd name="adj" fmla="val 26411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rgbClr val="FBE3D6"/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692175-BB4F-2096-E305-030CB84B8AC9}"/>
              </a:ext>
            </a:extLst>
          </p:cNvPr>
          <p:cNvSpPr/>
          <p:nvPr/>
        </p:nvSpPr>
        <p:spPr>
          <a:xfrm>
            <a:off x="7962524" y="440415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4D0CA-F090-62D4-C7E5-24D2FF08C0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1878" y="-129894"/>
            <a:ext cx="2610736" cy="1468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7017A-BF17-2620-E06B-B4B93AD1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D2E5E-79E8-348C-12AF-A91D9C409B9C}"/>
              </a:ext>
            </a:extLst>
          </p:cNvPr>
          <p:cNvSpPr/>
          <p:nvPr/>
        </p:nvSpPr>
        <p:spPr>
          <a:xfrm>
            <a:off x="3921478" y="4427794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255C4-3A9F-57CC-FE46-BBBECEB475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1880" y="2745590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2029-F4FF-31B9-A1A5-ED4B03FDE4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3599" y="5416674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DAAC3-D9BB-56D3-32C2-6889F685CA7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41" y="1570773"/>
            <a:ext cx="5735642" cy="32262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5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2FA8D-D7D7-ECAD-7B96-6CE652F8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3D0EC4-9526-C812-C612-46F675B5355C}"/>
              </a:ext>
            </a:extLst>
          </p:cNvPr>
          <p:cNvSpPr txBox="1"/>
          <p:nvPr/>
        </p:nvSpPr>
        <p:spPr>
          <a:xfrm>
            <a:off x="5158306" y="3047039"/>
            <a:ext cx="74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00:</a:t>
            </a:r>
          </a:p>
          <a:p>
            <a:r>
              <a:rPr lang="en-US" sz="3200" dirty="0">
                <a:solidFill>
                  <a:schemeClr val="bg1"/>
                </a:solidFill>
              </a:rPr>
              <a:t>01:</a:t>
            </a:r>
          </a:p>
          <a:p>
            <a:r>
              <a:rPr lang="en-US" sz="3200" dirty="0">
                <a:solidFill>
                  <a:schemeClr val="bg1"/>
                </a:solidFill>
              </a:rPr>
              <a:t>02: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FE92-C5B5-8C20-6422-6DDFF96A6AF3}"/>
              </a:ext>
            </a:extLst>
          </p:cNvPr>
          <p:cNvSpPr txBox="1"/>
          <p:nvPr/>
        </p:nvSpPr>
        <p:spPr>
          <a:xfrm>
            <a:off x="5794908" y="3059241"/>
            <a:ext cx="6730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01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</a:t>
            </a:r>
          </a:p>
          <a:p>
            <a:r>
              <a:rPr lang="en-US" sz="3200" dirty="0">
                <a:solidFill>
                  <a:schemeClr val="bg1"/>
                </a:solidFill>
              </a:rPr>
              <a:t>20</a:t>
            </a:r>
          </a:p>
          <a:p>
            <a:r>
              <a:rPr lang="en-US" sz="3200" dirty="0">
                <a:solidFill>
                  <a:schemeClr val="bg1"/>
                </a:solidFill>
              </a:rPr>
              <a:t>30</a:t>
            </a:r>
          </a:p>
          <a:p>
            <a:r>
              <a:rPr lang="en-US" sz="3200" dirty="0">
                <a:solidFill>
                  <a:schemeClr val="bg1"/>
                </a:solidFill>
              </a:rPr>
              <a:t>40</a:t>
            </a:r>
          </a:p>
          <a:p>
            <a:r>
              <a:rPr lang="en-US" sz="3200" dirty="0">
                <a:solidFill>
                  <a:schemeClr val="bg1"/>
                </a:solidFill>
              </a:rPr>
              <a:t>50</a:t>
            </a:r>
          </a:p>
          <a:p>
            <a:r>
              <a:rPr lang="en-US" sz="3200" dirty="0">
                <a:solidFill>
                  <a:schemeClr val="bg1"/>
                </a:solidFill>
              </a:rPr>
              <a:t>59</a:t>
            </a:r>
          </a:p>
          <a:p>
            <a:r>
              <a:rPr lang="en-US" sz="3200" dirty="0">
                <a:solidFill>
                  <a:schemeClr val="bg1"/>
                </a:solidFill>
              </a:rPr>
              <a:t>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321C2-BC71-DE49-65B1-F9C8E32488F5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C3D47-3C95-D074-C175-D5FAD1AAF91D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7AB40B-115F-F8CE-9BFE-84503499454A}"/>
              </a:ext>
            </a:extLst>
          </p:cNvPr>
          <p:cNvSpPr/>
          <p:nvPr/>
        </p:nvSpPr>
        <p:spPr>
          <a:xfrm>
            <a:off x="518048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00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29997-B689-7816-7D3F-4435033E9F94}"/>
              </a:ext>
            </a:extLst>
          </p:cNvPr>
          <p:cNvSpPr/>
          <p:nvPr/>
        </p:nvSpPr>
        <p:spPr>
          <a:xfrm>
            <a:off x="9016181" y="2083935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515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26CBD5-F4D1-EC1F-7926-FDF2A8E9EA14}"/>
              </a:ext>
            </a:extLst>
          </p:cNvPr>
          <p:cNvSpPr/>
          <p:nvPr/>
        </p:nvSpPr>
        <p:spPr>
          <a:xfrm>
            <a:off x="7962523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10794E-E8FC-5DA0-EFD1-05DC379F01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8685" y="-308764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09E3C-CA76-6878-3344-648CC5EBBA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8685" y="5528114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A2A3C-E47A-8BBD-3418-01D6B54050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" y="2384293"/>
            <a:ext cx="2887998" cy="16244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F3D038-18F8-7ADA-6745-27F9255090B0}"/>
              </a:ext>
            </a:extLst>
          </p:cNvPr>
          <p:cNvSpPr/>
          <p:nvPr/>
        </p:nvSpPr>
        <p:spPr>
          <a:xfrm>
            <a:off x="4371343" y="4427794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AE1CA-CFB5-4CBC-EE05-94DBFB17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997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0139 L -0.00286 -0.5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278 L -0.00131 -0.144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0904"/>
            </a:gs>
            <a:gs pos="100000">
              <a:srgbClr val="2A0900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194C4-8CD7-F229-7DC0-7EF82A53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7CF79C-FE1E-6A10-1746-0EE5178AF30D}"/>
              </a:ext>
            </a:extLst>
          </p:cNvPr>
          <p:cNvSpPr/>
          <p:nvPr/>
        </p:nvSpPr>
        <p:spPr>
          <a:xfrm>
            <a:off x="4717286" y="0"/>
            <a:ext cx="2369574" cy="3059242"/>
          </a:xfrm>
          <a:prstGeom prst="rect">
            <a:avLst/>
          </a:prstGeom>
          <a:gradFill>
            <a:gsLst>
              <a:gs pos="0">
                <a:srgbClr val="600904"/>
              </a:gs>
              <a:gs pos="100000">
                <a:srgbClr val="56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49BDE-B0F9-FEB1-97E5-4052F6F8FC29}"/>
              </a:ext>
            </a:extLst>
          </p:cNvPr>
          <p:cNvSpPr/>
          <p:nvPr/>
        </p:nvSpPr>
        <p:spPr>
          <a:xfrm>
            <a:off x="4653240" y="3527150"/>
            <a:ext cx="2369574" cy="3330850"/>
          </a:xfrm>
          <a:prstGeom prst="rect">
            <a:avLst/>
          </a:prstGeom>
          <a:gradFill>
            <a:gsLst>
              <a:gs pos="0">
                <a:srgbClr val="520903"/>
              </a:gs>
              <a:gs pos="38000">
                <a:srgbClr val="4D09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A07E8F-1712-6E3A-96A5-4CB1C43BD30B}"/>
              </a:ext>
            </a:extLst>
          </p:cNvPr>
          <p:cNvSpPr/>
          <p:nvPr/>
        </p:nvSpPr>
        <p:spPr>
          <a:xfrm>
            <a:off x="518048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000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3. یک قطره از آنتی کور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A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،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B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و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D</a:t>
            </a:r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 روی هر کدام از قطره های خون میریزیم و هم میزنیم.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996566-ACA9-DE33-1D30-C2AF0F1886D3}"/>
              </a:ext>
            </a:extLst>
          </p:cNvPr>
          <p:cNvSpPr/>
          <p:nvPr/>
        </p:nvSpPr>
        <p:spPr>
          <a:xfrm>
            <a:off x="7962523" y="1940490"/>
            <a:ext cx="3175819" cy="2225214"/>
          </a:xfrm>
          <a:prstGeom prst="roundRect">
            <a:avLst>
              <a:gd name="adj" fmla="val 264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</a:rPr>
              <a:t>4. نتیجه را میخوانیم </a:t>
            </a:r>
            <a:r>
              <a:rPr lang="fa-IR" sz="2000" dirty="0">
                <a:solidFill>
                  <a:srgbClr val="FBE3D6"/>
                </a:solidFill>
                <a:cs typeface="A Noor" panose="00000400000000000000" pitchFamily="2" charset="-78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BE3D6"/>
              </a:solidFill>
              <a:cs typeface="A Noor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AD96A0-6B91-9F29-9DCD-EF98F3A9FD5D}"/>
              </a:ext>
            </a:extLst>
          </p:cNvPr>
          <p:cNvSpPr/>
          <p:nvPr/>
        </p:nvSpPr>
        <p:spPr>
          <a:xfrm>
            <a:off x="7962523" y="4415507"/>
            <a:ext cx="3175819" cy="2225214"/>
          </a:xfrm>
          <a:prstGeom prst="roundRect">
            <a:avLst>
              <a:gd name="adj" fmla="val 26411"/>
            </a:avLst>
          </a:prstGeom>
          <a:solidFill>
            <a:srgbClr val="4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1. انگشت خود را ضد عفونی کرده و با لانست، به آن ضربه زده و سوراخی ایجاد می‌کنیم.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C3912-A2B2-CAEE-2CEC-5AEF34A3FF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45664" y="-328011"/>
            <a:ext cx="2610738" cy="1468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4298E-4F93-C79A-7ECF-264DC6309C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45664" y="5540401"/>
            <a:ext cx="2611799" cy="146854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8239A-F5AC-A4D3-1123-204641D5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B Traffic" panose="00000400000000000000" pitchFamily="2" charset="-78"/>
              </a:rPr>
              <a:t>مراحل انجام آزمایش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cs typeface="B Traffic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34D63-CEE9-6EDA-BFC5-92E27EFE65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531" y="1313185"/>
            <a:ext cx="5207458" cy="29291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D7B439-EADE-3266-518B-C53BD98433AA}"/>
              </a:ext>
            </a:extLst>
          </p:cNvPr>
          <p:cNvSpPr/>
          <p:nvPr/>
        </p:nvSpPr>
        <p:spPr>
          <a:xfrm>
            <a:off x="4371343" y="4427794"/>
            <a:ext cx="2933368" cy="2225214"/>
          </a:xfrm>
          <a:prstGeom prst="roundRect">
            <a:avLst>
              <a:gd name="adj" fmla="val 26411"/>
            </a:avLst>
          </a:prstGeom>
          <a:solidFill>
            <a:srgbClr val="5723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chemeClr val="tx1">
                    <a:lumMod val="50000"/>
                    <a:lumOff val="50000"/>
                  </a:schemeClr>
                </a:solidFill>
                <a:cs typeface="A Noor" panose="00000400000000000000" pitchFamily="2" charset="-78"/>
              </a:rPr>
              <a:t>2. سه قطره خون را بصورت جدا و با فاصله روی تیغه‌ی شیشه‌ای قرار می دهیم.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A Noo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105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515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 Noor</vt:lpstr>
      <vt:lpstr>Aptos</vt:lpstr>
      <vt:lpstr>B Titr</vt:lpstr>
      <vt:lpstr>B Traffic</vt:lpstr>
      <vt:lpstr>Arial</vt:lpstr>
      <vt:lpstr>Aptos Display</vt:lpstr>
      <vt:lpstr>Tahoma</vt:lpstr>
      <vt:lpstr>Office Theme</vt:lpstr>
      <vt:lpstr>آزمایش تعیین گروه خونی</vt:lpstr>
      <vt:lpstr>وجود گروه های خونی مختلف</vt:lpstr>
      <vt:lpstr>وجود گروه های خونی مختلف</vt:lpstr>
      <vt:lpstr>مراحل انجام آزمایش</vt:lpstr>
      <vt:lpstr>مراحل انجام آزمایش</vt:lpstr>
      <vt:lpstr>مراحل انجام آزمایش</vt:lpstr>
      <vt:lpstr>مراحل انجام آزمایش</vt:lpstr>
      <vt:lpstr>مراحل انجام آزمایش</vt:lpstr>
      <vt:lpstr>مراحل انجام آزمایش</vt:lpstr>
      <vt:lpstr>PowerPoint Presentation</vt:lpstr>
      <vt:lpstr>PowerPoint Presentation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Sepehr HR</dc:creator>
  <cp:lastModifiedBy>Sepehr HR</cp:lastModifiedBy>
  <cp:revision>6</cp:revision>
  <dcterms:created xsi:type="dcterms:W3CDTF">2024-10-29T14:13:50Z</dcterms:created>
  <dcterms:modified xsi:type="dcterms:W3CDTF">2024-10-29T17:44:56Z</dcterms:modified>
</cp:coreProperties>
</file>